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8" r:id="rId4"/>
    <p:sldId id="265" r:id="rId5"/>
    <p:sldId id="263" r:id="rId6"/>
    <p:sldId id="274" r:id="rId7"/>
    <p:sldId id="264" r:id="rId8"/>
    <p:sldId id="267" r:id="rId9"/>
    <p:sldId id="275" r:id="rId10"/>
    <p:sldId id="276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Mikhaylova" initials="O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3EE0D"/>
    <a:srgbClr val="FFC9C9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2" autoAdjust="0"/>
    <p:restoredTop sz="81884" autoAdjust="0"/>
  </p:normalViewPr>
  <p:slideViewPr>
    <p:cSldViewPr snapToGrid="0">
      <p:cViewPr varScale="1">
        <p:scale>
          <a:sx n="118" d="100"/>
          <a:sy n="118" d="100"/>
        </p:scale>
        <p:origin x="1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2811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062A-5FD1-42C3-94CB-300CF8270AB9}" type="datetimeFigureOut">
              <a:rPr lang="ru-RU" smtClean="0"/>
              <a:t>03.12.18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B94FB-7A25-4951-8442-C9EB200E5E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4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517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15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2</a:t>
            </a:fld>
            <a:endParaRPr lang="ru-RU" dirty="0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xmlns="" id="{8EB0AE70-1B52-4055-B73D-933A5FF2F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977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3</a:t>
            </a:fld>
            <a:endParaRPr lang="ru-RU" dirty="0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xmlns="" id="{3BAEFAD6-EA8E-4E8B-B8BD-5CEF84913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4</a:t>
            </a:fld>
            <a:endParaRPr lang="ru-RU" dirty="0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xmlns="" id="{730FAAA2-E89C-477D-8C9C-1F7D22BDB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22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5</a:t>
            </a:fld>
            <a:endParaRPr lang="ru-RU" dirty="0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xmlns="" id="{FE252EF6-B321-4EF6-8230-D16CB289D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12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6</a:t>
            </a:fld>
            <a:endParaRPr lang="ru-RU" dirty="0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xmlns="" id="{4256A9FE-0327-4B35-926F-45FB63C10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4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xmlns="" id="{1B615C40-1EE4-46D2-BA45-CA67336EE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939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8</a:t>
            </a:fld>
            <a:endParaRPr lang="ru-RU" dirty="0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xmlns="" id="{7E449F07-1072-4309-A8F2-1AC802037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914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94FB-7A25-4951-8442-C9EB200E5E04}" type="slidenum">
              <a:rPr lang="ru-RU" smtClean="0"/>
              <a:t>9</a:t>
            </a:fld>
            <a:endParaRPr lang="ru-RU" dirty="0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xmlns="" id="{284CBBBF-CB6C-4CE3-8979-8C361E36D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01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02B6E6-93D1-4572-B9E3-134B67236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DCFFECB-C62C-43DE-B496-86B192347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418864-BDD5-4C45-ABAD-12398BB022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823A541-5547-4BA8-A991-9C086638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B6192D-F6C2-446A-9E72-0F8C9F92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41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20DA91-C018-4124-9912-2D9C4176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9C2F1A2-4415-439C-BFE8-169D0D2BC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AC32CC9-4655-47FA-9CE4-E1335C53A4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C547A20-FE50-49FC-8B67-BDDF59B4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1064CC-94E7-42F3-BFF0-BE0FD655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66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9D0D0AD-C94F-41FA-9684-2CC8CA8FF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B03932E-589B-4607-BBA2-72299652B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003912-512E-4254-BECF-7D3E4CA4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9699E6-0E49-4370-BA64-51553DF0E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EEDD89-5960-49AB-92CD-3EE04E30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29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9D8300-027A-4E65-A6C4-BB878DCD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2D7370-7368-4F7F-AD17-47DCEF301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286B6E-C238-424B-8EC6-AE7D7985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89624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8A0B1E4-70C9-4495-924D-F33D1066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55528B-25B4-4C59-A204-6A429BF9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52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7DDEE1-8DF2-4CD9-93C8-A4825A496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4D2087-BE84-4020-8FED-B21664747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AC59984-46D5-4237-8439-91AA7AC5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3B978E-F555-4CFA-A908-FA4EC4B1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9FADB0-6124-4F77-8945-66EE24DB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21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A585CF-F276-4171-A837-B970EDA8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2E82C8-2FF7-4E03-8521-3E2EF1A93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5865237-1185-4D57-837E-06D1E21EB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3435E2F-11CA-4794-8987-7804AAC0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814CC74-7242-4834-A76C-BA544964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1BA36B-21A6-4637-8E5E-FB66E1EA0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63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6CBD61-14E5-42D4-9D28-2111F627E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659AF9-93FE-4EC4-96E7-2C6D72DD8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95AEA13-92CB-4B97-AD80-D928345B9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A837C33-C7A8-4953-8145-ADC796CF7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7A22DC3-E008-4DB8-B1EF-E1E5F9A2B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64FD265-E89F-4D2B-85AF-A3F3547B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7FA3B65-1D16-49EF-81B6-CA84544E1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FBDF202-9AEF-4E98-841A-C420FE3E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28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2AB7B5-95FC-402A-9D6A-4C90255A5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89F0450-D7D8-479F-8F4F-29EC64F001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48C55DB-62A3-47CC-B7AE-E282FF47D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0E83030-20B0-4AD1-B870-B935F4A9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4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DF19E95-BB0B-4149-98D3-F8A3A205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D567E0-23DF-46CF-A63C-345B8B37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3EDA8FF-7AAB-4567-BB84-39BD5F2C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55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A91135-2B85-4C88-962C-8B267C475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FDE46A-0967-4EF5-BB32-E491A7012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17F8F9C-399B-4C8B-B864-6CEAB4428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AB647F7-EDD4-40F0-99C7-AA16ED252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362CF88-D75D-4027-8728-EFFF87E2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F315588-B266-480E-9CD3-46C694900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15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BFEF3E-6215-4975-ACA8-9A085900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52C838A-F2C2-46E2-8A32-E76077F53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A44594A-037B-426B-A12B-AD30A19C8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1BAB471-B987-4D2B-8EDE-B1C5C5F0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492560F-C6A3-444C-9113-62BB6F5F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08E570-88CA-4216-AD3E-F013DDC5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72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B58FD5-3C35-40C5-AE81-0E0EAC9A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27EA5A1-E2CA-4886-9B27-C4066B370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D00B03-B7C5-4FE1-B77E-9DC5B786C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850136" cy="428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kovchegin@yahoo.com, +7-903-776-1290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7BBFC9-2C79-4D0F-B9C1-9771C4735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kovchegin@yahoo.com, +7-903-776-1290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317C99-B910-4254-A708-5494294C1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B9C46-B131-4C12-A861-B3D86C5AD5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94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C3022B-8249-4CC4-8D81-86580F403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278359" cy="23876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Анализ соответствия требованиям для поддержки выхода на новые рынки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47FD403-653F-49B0-99BA-1F7FDC62FE3E}"/>
              </a:ext>
            </a:extLst>
          </p:cNvPr>
          <p:cNvSpPr/>
          <p:nvPr/>
        </p:nvSpPr>
        <p:spPr>
          <a:xfrm>
            <a:off x="1523999" y="5424033"/>
            <a:ext cx="72880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</a:t>
            </a:r>
            <a:r>
              <a:rPr lang="ru-RU" dirty="0"/>
              <a:t>Международный форум поставщиков атомной отрасли</a:t>
            </a:r>
            <a:r>
              <a:rPr lang="en-US" dirty="0"/>
              <a:t> </a:t>
            </a:r>
            <a:r>
              <a:rPr lang="ru-RU" dirty="0" err="1"/>
              <a:t>Атомекс</a:t>
            </a:r>
            <a:r>
              <a:rPr lang="en-US" dirty="0"/>
              <a:t> 2018</a:t>
            </a:r>
          </a:p>
          <a:p>
            <a:r>
              <a:rPr lang="ru-RU" dirty="0"/>
              <a:t>3-4 декабря 2018 </a:t>
            </a:r>
            <a:endParaRPr lang="en-US" dirty="0"/>
          </a:p>
          <a:p>
            <a:r>
              <a:rPr lang="ru-RU" dirty="0"/>
              <a:t>г. Москва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4C1AFA8-8E2B-43DA-AE91-FEDAF418FD74}"/>
              </a:ext>
            </a:extLst>
          </p:cNvPr>
          <p:cNvSpPr/>
          <p:nvPr/>
        </p:nvSpPr>
        <p:spPr>
          <a:xfrm>
            <a:off x="1523999" y="398159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Дмитрий Ковчегин</a:t>
            </a:r>
          </a:p>
        </p:txBody>
      </p:sp>
    </p:spTree>
    <p:extLst>
      <p:ext uri="{BB962C8B-B14F-4D97-AF65-F5344CB8AC3E}">
        <p14:creationId xmlns:p14="http://schemas.microsoft.com/office/powerpoint/2010/main" val="408687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16C310-BD37-42FE-989A-FEF475F1E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Вопросы и комментарии?</a:t>
            </a:r>
            <a:endParaRPr lang="ru-RU" sz="32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8B6A45A3-A3A2-4431-AD84-8F9787677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074"/>
            <a:ext cx="10515600" cy="487138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ru-RU" dirty="0"/>
              <a:t>Дмитрий Ковчегин</a:t>
            </a:r>
          </a:p>
          <a:p>
            <a:pPr lvl="1">
              <a:spcBef>
                <a:spcPts val="1800"/>
              </a:spcBef>
              <a:buClr>
                <a:srgbClr val="002060"/>
              </a:buClr>
              <a:buFont typeface="Calibri" panose="020F0502020204030204" pitchFamily="34" charset="0"/>
              <a:buChar char="-"/>
            </a:pPr>
            <a:r>
              <a:rPr lang="en-US" dirty="0"/>
              <a:t>kovchegin@yahoo.com</a:t>
            </a:r>
            <a:endParaRPr lang="ru-RU" dirty="0"/>
          </a:p>
          <a:p>
            <a:pPr lvl="1">
              <a:spcBef>
                <a:spcPts val="1800"/>
              </a:spcBef>
              <a:buClr>
                <a:srgbClr val="002060"/>
              </a:buClr>
              <a:buFont typeface="Calibri" panose="020F0502020204030204" pitchFamily="34" charset="0"/>
              <a:buChar char="-"/>
            </a:pPr>
            <a:r>
              <a:rPr lang="en-US" dirty="0"/>
              <a:t>+7-903-776-1290</a:t>
            </a:r>
            <a:endParaRPr lang="ru-RU" dirty="0"/>
          </a:p>
          <a:p>
            <a:pPr marL="0" indent="0">
              <a:spcBef>
                <a:spcPts val="1800"/>
              </a:spcBef>
              <a:buNone/>
            </a:pPr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F623C27-5D0E-41A0-A888-FAE81F76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42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CCFA99-1735-4E5B-A6F2-0B9BA4BA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8371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Анализ соответствия требованиям – важная часть подготовки к выходу на новый рынок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F1F0D5-E3D0-4EA6-9432-12C7AC160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1008" y="2111357"/>
            <a:ext cx="6316914" cy="490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Предпосылки для анализа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7E60104-D453-4846-AB69-056B01ED743B}"/>
              </a:ext>
            </a:extLst>
          </p:cNvPr>
          <p:cNvSpPr/>
          <p:nvPr/>
        </p:nvSpPr>
        <p:spPr>
          <a:xfrm>
            <a:off x="838199" y="5230284"/>
            <a:ext cx="10294622" cy="1558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162ADBC-5CDD-489E-B1E5-3AC7B4E5B58A}"/>
              </a:ext>
            </a:extLst>
          </p:cNvPr>
          <p:cNvSpPr/>
          <p:nvPr/>
        </p:nvSpPr>
        <p:spPr>
          <a:xfrm>
            <a:off x="128835" y="2870088"/>
            <a:ext cx="563722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Продукт должен соответствовать всем  требованиям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отличны от привычных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Затраты на адаптацию продукта зависят от степени соответствия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702257B-CB4F-4B2A-B618-760268F63EF4}"/>
              </a:ext>
            </a:extLst>
          </p:cNvPr>
          <p:cNvSpPr/>
          <p:nvPr/>
        </p:nvSpPr>
        <p:spPr>
          <a:xfrm>
            <a:off x="6334820" y="2871656"/>
            <a:ext cx="590745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 чему предъявляются требования?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Какие требования предъявляются?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Насколько продукт соответствует требованиям?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B6FFB534-7416-4839-A602-45B13C6FC559}"/>
              </a:ext>
            </a:extLst>
          </p:cNvPr>
          <p:cNvSpPr txBox="1">
            <a:spLocks/>
          </p:cNvSpPr>
          <p:nvPr/>
        </p:nvSpPr>
        <p:spPr>
          <a:xfrm>
            <a:off x="6134807" y="2111357"/>
            <a:ext cx="6463035" cy="490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Вопросы для анализа</a:t>
            </a: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xmlns="" id="{7A0EF168-8DC6-481C-AE29-9E2412D88EC8}"/>
              </a:ext>
            </a:extLst>
          </p:cNvPr>
          <p:cNvSpPr/>
          <p:nvPr/>
        </p:nvSpPr>
        <p:spPr>
          <a:xfrm rot="5400000">
            <a:off x="4512300" y="3685883"/>
            <a:ext cx="2906597" cy="260826"/>
          </a:xfrm>
          <a:prstGeom prst="triangl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2A501470-DB6E-42CA-8C53-0836B342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04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1BE4FF-985F-48AE-A637-A4E22BF7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227"/>
            <a:ext cx="108077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Первый шаг: определение структурных элементов продукта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725E2DE-42D1-436B-B9AE-2F4E2E334D88}"/>
              </a:ext>
            </a:extLst>
          </p:cNvPr>
          <p:cNvPicPr/>
          <p:nvPr/>
        </p:nvPicPr>
        <p:blipFill rotWithShape="1">
          <a:blip r:embed="rId3"/>
          <a:srcRect l="9558" t="24376" r="10252" b="16721"/>
          <a:stretch/>
        </p:blipFill>
        <p:spPr bwMode="auto">
          <a:xfrm>
            <a:off x="5666021" y="2115311"/>
            <a:ext cx="6270938" cy="38035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83A02BD2-989C-47E9-BF40-81BDBB3B396C}"/>
              </a:ext>
            </a:extLst>
          </p:cNvPr>
          <p:cNvSpPr/>
          <p:nvPr/>
        </p:nvSpPr>
        <p:spPr>
          <a:xfrm>
            <a:off x="6711885" y="131975"/>
            <a:ext cx="5222449" cy="42420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 чему предъявляются требования?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6BA1B2-D148-4B9B-9933-23040E32D3C5}"/>
              </a:ext>
            </a:extLst>
          </p:cNvPr>
          <p:cNvSpPr/>
          <p:nvPr/>
        </p:nvSpPr>
        <p:spPr>
          <a:xfrm>
            <a:off x="128835" y="2355738"/>
            <a:ext cx="563722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Оборудование и его компоненты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Порядок разработки, сооружения и введения в действие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Эксплуатационные процедуры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Этапы оказания услуги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Документация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351E38F-00E2-4EC9-8319-D1B25D74B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86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1BE4FF-985F-48AE-A637-A4E22BF7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21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Второй шаг : выявление применимых требований</a:t>
            </a:r>
          </a:p>
        </p:txBody>
      </p:sp>
      <p:sp>
        <p:nvSpPr>
          <p:cNvPr id="35" name="Объект 2">
            <a:extLst>
              <a:ext uri="{FF2B5EF4-FFF2-40B4-BE49-F238E27FC236}">
                <a16:creationId xmlns:a16="http://schemas.microsoft.com/office/drawing/2014/main" xmlns="" id="{7874716D-3941-4D4B-9625-7E1B6BA2A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28" y="5802536"/>
            <a:ext cx="11139041" cy="4523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/>
              <a:t>Полный перечень требований ко всем структурным элементам продукта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A1F2C742-6491-40A1-A697-27A597430522}"/>
              </a:ext>
            </a:extLst>
          </p:cNvPr>
          <p:cNvGrpSpPr/>
          <p:nvPr/>
        </p:nvGrpSpPr>
        <p:grpSpPr>
          <a:xfrm>
            <a:off x="837728" y="2365462"/>
            <a:ext cx="1093913" cy="2067595"/>
            <a:chOff x="836487" y="2704972"/>
            <a:chExt cx="1340713" cy="2534069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xmlns="" id="{23CD33A8-93E5-400D-A843-5B8C19B585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972" t="-5787" r="-9488" b="1170"/>
            <a:stretch/>
          </p:blipFill>
          <p:spPr>
            <a:xfrm>
              <a:off x="1097132" y="3816295"/>
              <a:ext cx="1080068" cy="14227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073E7521-F6B7-47D2-818F-228E33274D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574" y="3388491"/>
              <a:ext cx="1108839" cy="15679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xmlns="" id="{F7F4AD49-D05B-4DC3-91C4-C3A913701345}"/>
                </a:ext>
              </a:extLst>
            </p:cNvPr>
            <p:cNvPicPr/>
            <p:nvPr/>
          </p:nvPicPr>
          <p:blipFill rotWithShape="1">
            <a:blip r:embed="rId5"/>
            <a:srcRect l="24589" t="17534" r="19032" b="7914"/>
            <a:stretch/>
          </p:blipFill>
          <p:spPr bwMode="auto">
            <a:xfrm>
              <a:off x="966787" y="2975292"/>
              <a:ext cx="1108840" cy="1664234"/>
            </a:xfrm>
            <a:prstGeom prst="rect">
              <a:avLst/>
            </a:prstGeom>
            <a:ln>
              <a:solidFill>
                <a:schemeClr val="tx1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xmlns="" id="{32088F00-1D7E-4044-8427-BF4DD8A4FF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85" t="1390" r="341" b="9251"/>
            <a:stretch/>
          </p:blipFill>
          <p:spPr>
            <a:xfrm>
              <a:off x="836487" y="2704972"/>
              <a:ext cx="1192904" cy="16642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FA4A782-357F-4A4F-BF23-20C572EBFF65}"/>
              </a:ext>
            </a:extLst>
          </p:cNvPr>
          <p:cNvSpPr/>
          <p:nvPr/>
        </p:nvSpPr>
        <p:spPr>
          <a:xfrm>
            <a:off x="836486" y="1653390"/>
            <a:ext cx="4929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Подборка применимых документов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90126F8C-6279-4A82-A521-2B0E463BF98D}"/>
              </a:ext>
            </a:extLst>
          </p:cNvPr>
          <p:cNvPicPr/>
          <p:nvPr/>
        </p:nvPicPr>
        <p:blipFill rotWithShape="1">
          <a:blip r:embed="rId7"/>
          <a:srcRect l="2068" t="693"/>
          <a:stretch/>
        </p:blipFill>
        <p:spPr bwMode="auto">
          <a:xfrm>
            <a:off x="7275223" y="2130649"/>
            <a:ext cx="4197198" cy="2855295"/>
          </a:xfrm>
          <a:prstGeom prst="rect">
            <a:avLst/>
          </a:prstGeom>
          <a:ln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1305D2F-C211-4A8F-90C8-BF008C9CA5C2}"/>
              </a:ext>
            </a:extLst>
          </p:cNvPr>
          <p:cNvSpPr txBox="1"/>
          <p:nvPr/>
        </p:nvSpPr>
        <p:spPr>
          <a:xfrm>
            <a:off x="7221650" y="1580366"/>
            <a:ext cx="5345627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Подборка применимых положений</a:t>
            </a:r>
          </a:p>
        </p:txBody>
      </p:sp>
      <p:sp>
        <p:nvSpPr>
          <p:cNvPr id="48" name="Равнобедренный треугольник 47">
            <a:extLst>
              <a:ext uri="{FF2B5EF4-FFF2-40B4-BE49-F238E27FC236}">
                <a16:creationId xmlns:a16="http://schemas.microsoft.com/office/drawing/2014/main" xmlns="" id="{513A9A48-BA27-46FF-93A4-64BFA499F4B3}"/>
              </a:ext>
            </a:extLst>
          </p:cNvPr>
          <p:cNvSpPr/>
          <p:nvPr/>
        </p:nvSpPr>
        <p:spPr>
          <a:xfrm rot="10800000">
            <a:off x="2672733" y="5286897"/>
            <a:ext cx="6857766" cy="357772"/>
          </a:xfrm>
          <a:prstGeom prst="triangle">
            <a:avLst/>
          </a:prstGeom>
          <a:solidFill>
            <a:srgbClr val="99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22A39D62-3A5E-4C12-BB86-6FBFE5D2BE88}"/>
              </a:ext>
            </a:extLst>
          </p:cNvPr>
          <p:cNvSpPr/>
          <p:nvPr/>
        </p:nvSpPr>
        <p:spPr>
          <a:xfrm>
            <a:off x="6711885" y="131975"/>
            <a:ext cx="5222449" cy="42420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Какие требования предъявляются?</a:t>
            </a:r>
            <a:endParaRPr lang="ru-RU" b="1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E502932E-F24A-4772-A67E-189BD0857951}"/>
              </a:ext>
            </a:extLst>
          </p:cNvPr>
          <p:cNvSpPr/>
          <p:nvPr/>
        </p:nvSpPr>
        <p:spPr>
          <a:xfrm>
            <a:off x="2098164" y="2281023"/>
            <a:ext cx="56372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Законодательство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Требования регулятора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Стандарты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заказчика</a:t>
            </a:r>
          </a:p>
          <a:p>
            <a:pPr marL="457200" indent="-457200">
              <a:spcAft>
                <a:spcPts val="12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132D851-FE90-431A-AF6D-592DA6FB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08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D8414-1379-4F51-A23E-576338381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24" y="346272"/>
            <a:ext cx="11749726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Третий шаг: анализ соответствия продукта требованиям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xmlns="" id="{1EC8FD00-BC10-4EB6-AFEC-85BADC8F478C}"/>
              </a:ext>
            </a:extLst>
          </p:cNvPr>
          <p:cNvSpPr/>
          <p:nvPr/>
        </p:nvSpPr>
        <p:spPr>
          <a:xfrm>
            <a:off x="6096001" y="103693"/>
            <a:ext cx="5838334" cy="48004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Насколько продукт соответствует требованиям?</a:t>
            </a:r>
            <a:endParaRPr lang="ru-RU" b="1" dirty="0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D8EBF03B-5E7C-4A86-8410-8839A2B91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52" y="1781665"/>
            <a:ext cx="6271200" cy="4271822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id="{43F1152B-B564-4159-802D-6B22C0A928EF}"/>
              </a:ext>
            </a:extLst>
          </p:cNvPr>
          <p:cNvPicPr/>
          <p:nvPr/>
        </p:nvPicPr>
        <p:blipFill rotWithShape="1">
          <a:blip r:embed="rId4"/>
          <a:srcRect l="2068" t="693"/>
          <a:stretch/>
        </p:blipFill>
        <p:spPr bwMode="auto">
          <a:xfrm>
            <a:off x="7586307" y="2406874"/>
            <a:ext cx="4197198" cy="2855295"/>
          </a:xfrm>
          <a:prstGeom prst="rect">
            <a:avLst/>
          </a:prstGeom>
          <a:ln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980E839-6B4E-45FA-8C0C-5F42FF5E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73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BBDDA7-40E4-4F01-82BA-143259FF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70" y="242574"/>
            <a:ext cx="11830639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Ключевой результат анализа – перечень несоответствий для каждого структурного элемента</a:t>
            </a:r>
          </a:p>
        </p:txBody>
      </p:sp>
      <p:graphicFrame>
        <p:nvGraphicFramePr>
          <p:cNvPr id="17" name="Object 6">
            <a:extLst>
              <a:ext uri="{FF2B5EF4-FFF2-40B4-BE49-F238E27FC236}">
                <a16:creationId xmlns:a16="http://schemas.microsoft.com/office/drawing/2014/main" xmlns="" id="{2840A1E1-6400-40A2-9F82-B3E3BC9E8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43150"/>
              </p:ext>
            </p:extLst>
          </p:nvPr>
        </p:nvGraphicFramePr>
        <p:xfrm>
          <a:off x="461963" y="1832097"/>
          <a:ext cx="11053762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4" imgW="9007884" imgH="3330968" progId="Word.Document.8">
                  <p:embed/>
                </p:oleObj>
              </mc:Choice>
              <mc:Fallback>
                <p:oleObj name="Document" r:id="rId4" imgW="9007884" imgH="3330968" progId="Word.Document.8">
                  <p:embed/>
                  <p:pic>
                    <p:nvPicPr>
                      <p:cNvPr id="584710" name="Object 6">
                        <a:extLst>
                          <a:ext uri="{FF2B5EF4-FFF2-40B4-BE49-F238E27FC236}">
                            <a16:creationId xmlns:a16="http://schemas.microsoft.com/office/drawing/2014/main" xmlns="" id="{BB06584A-2230-4926-9FFE-C8C6D5C121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832097"/>
                        <a:ext cx="11053762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09AAA0A-FC2B-448C-9E46-2C0C1411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06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D8414-1379-4F51-A23E-576338381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0" y="221932"/>
            <a:ext cx="1086989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Затраты на приведение в соответствие определяют решения по выходу на рынок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C9212C0-98D3-4C8B-841D-029D7081A9A0}"/>
              </a:ext>
            </a:extLst>
          </p:cNvPr>
          <p:cNvSpPr/>
          <p:nvPr/>
        </p:nvSpPr>
        <p:spPr>
          <a:xfrm>
            <a:off x="1140643" y="2295053"/>
            <a:ext cx="994527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24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Устранение несоответствий, оптимизация продукта и выход на рынок</a:t>
            </a:r>
          </a:p>
          <a:p>
            <a:pPr marL="457200" indent="-457200">
              <a:spcAft>
                <a:spcPts val="24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Прояснение и корректировка требований</a:t>
            </a:r>
          </a:p>
          <a:p>
            <a:pPr marL="457200" indent="-457200">
              <a:spcAft>
                <a:spcPts val="2400"/>
              </a:spcAft>
              <a:buClr>
                <a:srgbClr val="000066"/>
              </a:buClr>
              <a:buFont typeface="Webdings" panose="05030102010509060703" pitchFamily="18" charset="2"/>
              <a:buChar char="4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Отказ от выхода на рынок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DEF45EF-4ADE-4D26-B32F-86D6BAF5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141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FF463F-6723-4B00-9427-FF24C3975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Такой подход к анализу эффективен для любых продуктов и рынков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E65E645-2882-47F4-9E37-79C6973D1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675"/>
            <a:ext cx="10515600" cy="487138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ru-RU" dirty="0"/>
              <a:t>Подход к анализу не зависит от конкретного продукта или рынка</a:t>
            </a:r>
          </a:p>
          <a:p>
            <a:pPr>
              <a:spcBef>
                <a:spcPts val="1800"/>
              </a:spcBef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ru-RU" dirty="0"/>
              <a:t>Результаты анализа хорошо структурированы и понятны</a:t>
            </a:r>
          </a:p>
          <a:p>
            <a:pPr>
              <a:spcBef>
                <a:spcPts val="1800"/>
              </a:spcBef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ru-RU" dirty="0"/>
              <a:t>Отсутствие «белых пятен»:</a:t>
            </a:r>
          </a:p>
          <a:p>
            <a:pPr marL="811213" indent="-179388">
              <a:spcBef>
                <a:spcPts val="1800"/>
              </a:spcBef>
              <a:buFontTx/>
              <a:buChar char="-"/>
            </a:pPr>
            <a:r>
              <a:rPr lang="ru-RU" dirty="0"/>
              <a:t>Выявлены все применимые документы и их взаимосвязи</a:t>
            </a:r>
          </a:p>
          <a:p>
            <a:pPr marL="811213" indent="-179388">
              <a:spcBef>
                <a:spcPts val="1800"/>
              </a:spcBef>
              <a:buFontTx/>
              <a:buChar char="-"/>
            </a:pPr>
            <a:r>
              <a:rPr lang="ru-RU" dirty="0"/>
              <a:t>Определены все требования, применимые к продукту</a:t>
            </a:r>
          </a:p>
          <a:p>
            <a:pPr marL="811213" indent="-179388">
              <a:spcBef>
                <a:spcPts val="1800"/>
              </a:spcBef>
              <a:buFontTx/>
              <a:buChar char="-"/>
            </a:pPr>
            <a:r>
              <a:rPr lang="ru-RU" dirty="0"/>
              <a:t>Выявлены и задокументированы все несоответствия требованиям</a:t>
            </a:r>
          </a:p>
          <a:p>
            <a:pPr marL="811213" indent="-179388">
              <a:spcBef>
                <a:spcPts val="1800"/>
              </a:spcBef>
              <a:buFontTx/>
              <a:buChar char="-"/>
            </a:pPr>
            <a:r>
              <a:rPr lang="ru-RU" dirty="0"/>
              <a:t>Выявлены все требования, выполненные с избытком </a:t>
            </a:r>
          </a:p>
          <a:p>
            <a:pPr>
              <a:spcBef>
                <a:spcPts val="1800"/>
              </a:spcBef>
            </a:pP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0B9865E-B47D-46D1-BDF7-81E855BD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66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1D7C89-DEB5-4233-B266-717567050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Примеры применения</a:t>
            </a:r>
            <a:endParaRPr lang="ru-RU" sz="32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A502B883-0C85-41A0-AD27-2C682160F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349"/>
            <a:ext cx="10515600" cy="487138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ru-RU" dirty="0"/>
              <a:t>Россия</a:t>
            </a:r>
          </a:p>
          <a:p>
            <a:pPr lvl="1">
              <a:spcBef>
                <a:spcPts val="1800"/>
              </a:spcBef>
              <a:buClr>
                <a:srgbClr val="002060"/>
              </a:buClr>
              <a:buFont typeface="Calibri" panose="020F0502020204030204" pitchFamily="34" charset="0"/>
              <a:buChar char="-"/>
            </a:pPr>
            <a:r>
              <a:rPr lang="ru-RU" dirty="0"/>
              <a:t>Ростехнадзор</a:t>
            </a:r>
          </a:p>
          <a:p>
            <a:pPr lvl="1">
              <a:spcBef>
                <a:spcPts val="1800"/>
              </a:spcBef>
              <a:buClr>
                <a:srgbClr val="002060"/>
              </a:buClr>
              <a:buFont typeface="Calibri" panose="020F0502020204030204" pitchFamily="34" charset="0"/>
              <a:buChar char="-"/>
            </a:pPr>
            <a:r>
              <a:rPr lang="ru-RU" dirty="0"/>
              <a:t>Росатом</a:t>
            </a:r>
          </a:p>
          <a:p>
            <a:pPr lvl="1">
              <a:spcBef>
                <a:spcPts val="1800"/>
              </a:spcBef>
              <a:buClr>
                <a:srgbClr val="002060"/>
              </a:buClr>
              <a:buFont typeface="Calibri" panose="020F0502020204030204" pitchFamily="34" charset="0"/>
              <a:buChar char="-"/>
            </a:pPr>
            <a:r>
              <a:rPr lang="ru-RU" dirty="0"/>
              <a:t>Минпромторг</a:t>
            </a:r>
          </a:p>
          <a:p>
            <a:pPr lvl="1">
              <a:spcBef>
                <a:spcPts val="1800"/>
              </a:spcBef>
              <a:buClr>
                <a:srgbClr val="002060"/>
              </a:buClr>
              <a:buFont typeface="Calibri" panose="020F0502020204030204" pitchFamily="34" charset="0"/>
              <a:buChar char="-"/>
            </a:pPr>
            <a:r>
              <a:rPr lang="ru-RU" dirty="0"/>
              <a:t>Росморречфлот</a:t>
            </a:r>
          </a:p>
          <a:p>
            <a:pPr>
              <a:spcBef>
                <a:spcPts val="1800"/>
              </a:spcBef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ru-RU" dirty="0"/>
              <a:t>Министерство энергетики США</a:t>
            </a:r>
          </a:p>
          <a:p>
            <a:pPr>
              <a:spcBef>
                <a:spcPts val="1800"/>
              </a:spcBef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ru-RU" dirty="0"/>
              <a:t>МАГАТЭ</a:t>
            </a:r>
          </a:p>
          <a:p>
            <a:pPr>
              <a:spcBef>
                <a:spcPts val="1800"/>
              </a:spcBef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ru-RU" dirty="0"/>
              <a:t>Украина</a:t>
            </a:r>
          </a:p>
          <a:p>
            <a:pPr>
              <a:spcBef>
                <a:spcPts val="1800"/>
              </a:spcBef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ru-RU" dirty="0"/>
              <a:t>Белоруссия</a:t>
            </a:r>
          </a:p>
          <a:p>
            <a:pPr>
              <a:spcBef>
                <a:spcPts val="1800"/>
              </a:spcBef>
            </a:pPr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3A34AA8-1031-47ED-B2E6-4FEF0DF4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kovchegin@yahoo.com, +7-903-776-1290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436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9934</TotalTime>
  <Words>313</Words>
  <Application>Microsoft Macintosh PowerPoint</Application>
  <PresentationFormat>Широкоэкранный</PresentationFormat>
  <Paragraphs>80</Paragraphs>
  <Slides>10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Webdings</vt:lpstr>
      <vt:lpstr>Arial</vt:lpstr>
      <vt:lpstr>Тема Office</vt:lpstr>
      <vt:lpstr>Document</vt:lpstr>
      <vt:lpstr>Анализ соответствия требованиям для поддержки выхода на новые рынки</vt:lpstr>
      <vt:lpstr>Анализ соответствия требованиям – важная часть подготовки к выходу на новый рынок </vt:lpstr>
      <vt:lpstr>Первый шаг: определение структурных элементов продукта</vt:lpstr>
      <vt:lpstr>Второй шаг : выявление применимых требований</vt:lpstr>
      <vt:lpstr>Третий шаг: анализ соответствия продукта требованиям</vt:lpstr>
      <vt:lpstr>Ключевой результат анализа – перечень несоответствий для каждого структурного элемента</vt:lpstr>
      <vt:lpstr>Затраты на приведение в соответствие определяют решения по выходу на рынок</vt:lpstr>
      <vt:lpstr>Такой подход к анализу эффективен для любых продуктов и рынков</vt:lpstr>
      <vt:lpstr>Примеры применения</vt:lpstr>
      <vt:lpstr>Вопросы и комментарии?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РЕГУЛЯТОРНОЙ СРЕДЫ И НОРМАТИВНО-ПРАВОВОГО ОБЕСПЕЧЕНИЯ – КЛЮЧ К УСПЕШНОМУ ОСВОЕНИЮ НОВЫХ РЫНКОВ</dc:title>
  <dc:creator>Olga Mikhaylova</dc:creator>
  <cp:lastModifiedBy>Пользователь Microsoft Office</cp:lastModifiedBy>
  <cp:revision>290</cp:revision>
  <cp:lastPrinted>2018-12-02T19:18:43Z</cp:lastPrinted>
  <dcterms:created xsi:type="dcterms:W3CDTF">2018-09-19T14:15:11Z</dcterms:created>
  <dcterms:modified xsi:type="dcterms:W3CDTF">2018-12-03T08:51:08Z</dcterms:modified>
</cp:coreProperties>
</file>